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24"/>
  </p:notesMasterIdLst>
  <p:sldIdLst>
    <p:sldId id="385" r:id="rId5"/>
    <p:sldId id="491" r:id="rId6"/>
    <p:sldId id="494" r:id="rId7"/>
    <p:sldId id="374" r:id="rId8"/>
    <p:sldId id="475" r:id="rId9"/>
    <p:sldId id="496" r:id="rId10"/>
    <p:sldId id="504" r:id="rId11"/>
    <p:sldId id="497" r:id="rId12"/>
    <p:sldId id="498" r:id="rId13"/>
    <p:sldId id="506" r:id="rId14"/>
    <p:sldId id="505" r:id="rId15"/>
    <p:sldId id="492" r:id="rId16"/>
    <p:sldId id="493" r:id="rId17"/>
    <p:sldId id="482" r:id="rId18"/>
    <p:sldId id="501" r:id="rId19"/>
    <p:sldId id="500" r:id="rId20"/>
    <p:sldId id="502" r:id="rId21"/>
    <p:sldId id="495" r:id="rId22"/>
    <p:sldId id="387" r:id="rId23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262"/>
    <a:srgbClr val="199CD9"/>
    <a:srgbClr val="456024"/>
    <a:srgbClr val="20305C"/>
    <a:srgbClr val="45005C"/>
    <a:srgbClr val="00555C"/>
    <a:srgbClr val="FEDD00"/>
    <a:srgbClr val="1C9CD8"/>
    <a:srgbClr val="A6CE39"/>
    <a:srgbClr val="FF3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9842E-1296-441F-9738-5D12CFA38253}" v="323" dt="2026-01-13T15:49:29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8E393-5842-4B62-991D-9234984A58F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C64580-D167-4785-A05D-D0A72510D6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Eget</a:t>
          </a:r>
          <a:r>
            <a:rPr lang="en-US"/>
            <a:t> </a:t>
          </a:r>
          <a:r>
            <a:rPr lang="en-US" err="1"/>
            <a:t>kapitel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läroplanen</a:t>
          </a:r>
          <a:r>
            <a:rPr lang="en-US"/>
            <a:t> </a:t>
          </a:r>
        </a:p>
      </dgm:t>
    </dgm:pt>
    <dgm:pt modelId="{0A205563-198E-4C7A-8BC2-EC2B838C9B32}" type="parTrans" cxnId="{8FCA006E-E0AF-4CE8-BD7B-87AADF9F7AB7}">
      <dgm:prSet/>
      <dgm:spPr/>
      <dgm:t>
        <a:bodyPr/>
        <a:lstStyle/>
        <a:p>
          <a:endParaRPr lang="en-US"/>
        </a:p>
      </dgm:t>
    </dgm:pt>
    <dgm:pt modelId="{C2E9BEEB-8CC5-4DAD-BC64-3EDF1218CE78}" type="sibTrans" cxnId="{8FCA006E-E0AF-4CE8-BD7B-87AADF9F7AB7}">
      <dgm:prSet/>
      <dgm:spPr/>
      <dgm:t>
        <a:bodyPr/>
        <a:lstStyle/>
        <a:p>
          <a:endParaRPr lang="en-US"/>
        </a:p>
      </dgm:t>
    </dgm:pt>
    <dgm:pt modelId="{DFEF9730-DA4E-4246-95AC-9502F414C0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Tre </a:t>
          </a:r>
          <a:r>
            <a:rPr lang="en-US" err="1"/>
            <a:t>lärare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fritidshemmet</a:t>
          </a:r>
          <a:r>
            <a:rPr lang="en-US"/>
            <a:t> med </a:t>
          </a:r>
          <a:r>
            <a:rPr lang="en-US" err="1"/>
            <a:t>ansvar</a:t>
          </a:r>
          <a:r>
            <a:rPr lang="en-US"/>
            <a:t> för </a:t>
          </a:r>
          <a:r>
            <a:rPr lang="en-US" err="1"/>
            <a:t>utbildningen</a:t>
          </a:r>
          <a:r>
            <a:rPr lang="en-US"/>
            <a:t> </a:t>
          </a:r>
        </a:p>
      </dgm:t>
    </dgm:pt>
    <dgm:pt modelId="{B00387CF-B74D-4B75-9941-C42A7191C445}" type="parTrans" cxnId="{6D5AA259-2C79-4B22-AF70-AC0E12EEF95B}">
      <dgm:prSet/>
      <dgm:spPr/>
      <dgm:t>
        <a:bodyPr/>
        <a:lstStyle/>
        <a:p>
          <a:endParaRPr lang="en-US"/>
        </a:p>
      </dgm:t>
    </dgm:pt>
    <dgm:pt modelId="{7E90E2DA-6BEB-41C3-8F4C-1C97B1897802}" type="sibTrans" cxnId="{6D5AA259-2C79-4B22-AF70-AC0E12EEF95B}">
      <dgm:prSet/>
      <dgm:spPr/>
      <dgm:t>
        <a:bodyPr/>
        <a:lstStyle/>
        <a:p>
          <a:endParaRPr lang="en-US"/>
        </a:p>
      </dgm:t>
    </dgm:pt>
    <dgm:pt modelId="{47CCC10A-58EA-432B-BD3A-9EED809BED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Uppdelat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två</a:t>
          </a:r>
          <a:r>
            <a:rPr lang="en-US" dirty="0"/>
            <a:t>, </a:t>
          </a:r>
          <a:r>
            <a:rPr lang="en-US" dirty="0" err="1"/>
            <a:t>lilla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stora</a:t>
          </a:r>
          <a:r>
            <a:rPr lang="en-US" dirty="0"/>
            <a:t> </a:t>
          </a:r>
          <a:r>
            <a:rPr lang="en-US" dirty="0" err="1"/>
            <a:t>regnbågen</a:t>
          </a:r>
          <a:r>
            <a:rPr lang="en-US" dirty="0"/>
            <a:t>.</a:t>
          </a:r>
        </a:p>
      </dgm:t>
    </dgm:pt>
    <dgm:pt modelId="{9BAC76BB-C59A-4B0E-89AB-3CF8E7124337}" type="parTrans" cxnId="{EB4820F5-7D96-4F63-A874-31F381008EE4}">
      <dgm:prSet/>
      <dgm:spPr/>
      <dgm:t>
        <a:bodyPr/>
        <a:lstStyle/>
        <a:p>
          <a:endParaRPr lang="en-US"/>
        </a:p>
      </dgm:t>
    </dgm:pt>
    <dgm:pt modelId="{38310327-4FA5-4EA0-9CA0-80964C5C53D1}" type="sibTrans" cxnId="{EB4820F5-7D96-4F63-A874-31F381008EE4}">
      <dgm:prSet/>
      <dgm:spPr/>
      <dgm:t>
        <a:bodyPr/>
        <a:lstStyle/>
        <a:p>
          <a:endParaRPr lang="en-US"/>
        </a:p>
      </dgm:t>
    </dgm:pt>
    <dgm:pt modelId="{83FA75FE-4656-4EB4-BDE1-ED060E7DC4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Olika </a:t>
          </a:r>
          <a:r>
            <a:rPr lang="en-US" err="1"/>
            <a:t>teman</a:t>
          </a:r>
          <a:r>
            <a:rPr lang="en-US"/>
            <a:t> </a:t>
          </a:r>
          <a:r>
            <a:rPr lang="en-US" err="1"/>
            <a:t>varje</a:t>
          </a:r>
          <a:r>
            <a:rPr lang="en-US"/>
            <a:t> </a:t>
          </a:r>
          <a:r>
            <a:rPr lang="en-US" err="1"/>
            <a:t>eftermidddag</a:t>
          </a:r>
          <a:r>
            <a:rPr lang="en-US"/>
            <a:t> och </a:t>
          </a:r>
          <a:r>
            <a:rPr lang="en-US" err="1"/>
            <a:t>även</a:t>
          </a:r>
          <a:r>
            <a:rPr lang="en-US"/>
            <a:t> TL </a:t>
          </a:r>
          <a:r>
            <a:rPr lang="en-US" err="1"/>
            <a:t>aktiviteter</a:t>
          </a:r>
          <a:r>
            <a:rPr lang="en-US"/>
            <a:t>. </a:t>
          </a:r>
        </a:p>
      </dgm:t>
    </dgm:pt>
    <dgm:pt modelId="{0F2E1117-5189-40E9-A598-359D6104E51D}" type="parTrans" cxnId="{E9D851C0-688B-401A-B0D4-D8B284567116}">
      <dgm:prSet/>
      <dgm:spPr/>
      <dgm:t>
        <a:bodyPr/>
        <a:lstStyle/>
        <a:p>
          <a:endParaRPr lang="sv-SE"/>
        </a:p>
      </dgm:t>
    </dgm:pt>
    <dgm:pt modelId="{4DD1023C-BB8B-4241-8C3B-761B077FF1E0}" type="sibTrans" cxnId="{E9D851C0-688B-401A-B0D4-D8B284567116}">
      <dgm:prSet/>
      <dgm:spPr/>
      <dgm:t>
        <a:bodyPr/>
        <a:lstStyle/>
        <a:p>
          <a:endParaRPr lang="sv-SE"/>
        </a:p>
      </dgm:t>
    </dgm:pt>
    <dgm:pt modelId="{7B875D68-C7AB-4BB7-8335-2771FD9159C8}" type="pres">
      <dgm:prSet presAssocID="{6948E393-5842-4B62-991D-9234984A58F2}" presName="root" presStyleCnt="0">
        <dgm:presLayoutVars>
          <dgm:dir/>
          <dgm:resizeHandles val="exact"/>
        </dgm:presLayoutVars>
      </dgm:prSet>
      <dgm:spPr/>
    </dgm:pt>
    <dgm:pt modelId="{B5CF6CB6-9CFB-44CF-828E-4C145F28FE0E}" type="pres">
      <dgm:prSet presAssocID="{ECC64580-D167-4785-A05D-D0A72510D6ED}" presName="compNode" presStyleCnt="0"/>
      <dgm:spPr/>
    </dgm:pt>
    <dgm:pt modelId="{DFD3B8CF-A02D-4054-8E4D-3CC7A423FA3A}" type="pres">
      <dgm:prSet presAssocID="{ECC64580-D167-4785-A05D-D0A72510D6ED}" presName="bgRect" presStyleLbl="bgShp" presStyleIdx="0" presStyleCnt="4"/>
      <dgm:spPr/>
    </dgm:pt>
    <dgm:pt modelId="{E473EC77-23D8-4ACB-A5C8-C1AB3B14F1B5}" type="pres">
      <dgm:prSet presAssocID="{ECC64580-D167-4785-A05D-D0A72510D6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öcker"/>
        </a:ext>
      </dgm:extLst>
    </dgm:pt>
    <dgm:pt modelId="{0046AA4A-5E28-4E98-85CD-C611C5202E94}" type="pres">
      <dgm:prSet presAssocID="{ECC64580-D167-4785-A05D-D0A72510D6ED}" presName="spaceRect" presStyleCnt="0"/>
      <dgm:spPr/>
    </dgm:pt>
    <dgm:pt modelId="{8C2F4E14-E544-4586-B42A-45C664486156}" type="pres">
      <dgm:prSet presAssocID="{ECC64580-D167-4785-A05D-D0A72510D6ED}" presName="parTx" presStyleLbl="revTx" presStyleIdx="0" presStyleCnt="4">
        <dgm:presLayoutVars>
          <dgm:chMax val="0"/>
          <dgm:chPref val="0"/>
        </dgm:presLayoutVars>
      </dgm:prSet>
      <dgm:spPr/>
    </dgm:pt>
    <dgm:pt modelId="{E03CF97B-7712-44AA-A4F4-27AC55086189}" type="pres">
      <dgm:prSet presAssocID="{C2E9BEEB-8CC5-4DAD-BC64-3EDF1218CE78}" presName="sibTrans" presStyleCnt="0"/>
      <dgm:spPr/>
    </dgm:pt>
    <dgm:pt modelId="{F7382127-D0E0-4DDF-8C41-17E77C2C6FEA}" type="pres">
      <dgm:prSet presAssocID="{DFEF9730-DA4E-4246-95AC-9502F414C030}" presName="compNode" presStyleCnt="0"/>
      <dgm:spPr/>
    </dgm:pt>
    <dgm:pt modelId="{1B2BF7A9-E93C-488A-BC03-5134C85BED73}" type="pres">
      <dgm:prSet presAssocID="{DFEF9730-DA4E-4246-95AC-9502F414C030}" presName="bgRect" presStyleLbl="bgShp" presStyleIdx="1" presStyleCnt="4"/>
      <dgm:spPr/>
    </dgm:pt>
    <dgm:pt modelId="{514C9999-AEC7-45FB-914F-F5A05FA2281A}" type="pres">
      <dgm:prSet presAssocID="{DFEF9730-DA4E-4246-95AC-9502F414C03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ärare"/>
        </a:ext>
      </dgm:extLst>
    </dgm:pt>
    <dgm:pt modelId="{AD1C28C2-A901-4999-BC64-BFFE6159F177}" type="pres">
      <dgm:prSet presAssocID="{DFEF9730-DA4E-4246-95AC-9502F414C030}" presName="spaceRect" presStyleCnt="0"/>
      <dgm:spPr/>
    </dgm:pt>
    <dgm:pt modelId="{7E47093E-6074-460A-8EC4-8674D30E8939}" type="pres">
      <dgm:prSet presAssocID="{DFEF9730-DA4E-4246-95AC-9502F414C030}" presName="parTx" presStyleLbl="revTx" presStyleIdx="1" presStyleCnt="4">
        <dgm:presLayoutVars>
          <dgm:chMax val="0"/>
          <dgm:chPref val="0"/>
        </dgm:presLayoutVars>
      </dgm:prSet>
      <dgm:spPr/>
    </dgm:pt>
    <dgm:pt modelId="{DBBDAED2-2F76-47B7-BA3F-A9AE7A841575}" type="pres">
      <dgm:prSet presAssocID="{7E90E2DA-6BEB-41C3-8F4C-1C97B1897802}" presName="sibTrans" presStyleCnt="0"/>
      <dgm:spPr/>
    </dgm:pt>
    <dgm:pt modelId="{E167305B-CC95-49AB-A2E3-9096BB02F10B}" type="pres">
      <dgm:prSet presAssocID="{47CCC10A-58EA-432B-BD3A-9EED809BED4A}" presName="compNode" presStyleCnt="0"/>
      <dgm:spPr/>
    </dgm:pt>
    <dgm:pt modelId="{D2328CDC-A438-4019-9CFC-3D665F876AA0}" type="pres">
      <dgm:prSet presAssocID="{47CCC10A-58EA-432B-BD3A-9EED809BED4A}" presName="bgRect" presStyleLbl="bgShp" presStyleIdx="2" presStyleCnt="4"/>
      <dgm:spPr/>
    </dgm:pt>
    <dgm:pt modelId="{8C841F2C-B17E-4BE9-A4D4-8FA37FA2AAC7}" type="pres">
      <dgm:prSet presAssocID="{47CCC10A-58EA-432B-BD3A-9EED809BED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öte"/>
        </a:ext>
      </dgm:extLst>
    </dgm:pt>
    <dgm:pt modelId="{0686C4C5-8794-4076-8A7E-B6FC42D1856B}" type="pres">
      <dgm:prSet presAssocID="{47CCC10A-58EA-432B-BD3A-9EED809BED4A}" presName="spaceRect" presStyleCnt="0"/>
      <dgm:spPr/>
    </dgm:pt>
    <dgm:pt modelId="{ADCBC487-F66B-4A76-9444-68C78BCC2BB1}" type="pres">
      <dgm:prSet presAssocID="{47CCC10A-58EA-432B-BD3A-9EED809BED4A}" presName="parTx" presStyleLbl="revTx" presStyleIdx="2" presStyleCnt="4">
        <dgm:presLayoutVars>
          <dgm:chMax val="0"/>
          <dgm:chPref val="0"/>
        </dgm:presLayoutVars>
      </dgm:prSet>
      <dgm:spPr/>
    </dgm:pt>
    <dgm:pt modelId="{90C20060-4FFB-45A4-A2CF-C9202E40B7C8}" type="pres">
      <dgm:prSet presAssocID="{38310327-4FA5-4EA0-9CA0-80964C5C53D1}" presName="sibTrans" presStyleCnt="0"/>
      <dgm:spPr/>
    </dgm:pt>
    <dgm:pt modelId="{679CA84B-1485-402E-B933-3023559EB588}" type="pres">
      <dgm:prSet presAssocID="{83FA75FE-4656-4EB4-BDE1-ED060E7DC419}" presName="compNode" presStyleCnt="0"/>
      <dgm:spPr/>
    </dgm:pt>
    <dgm:pt modelId="{071CF6C4-2FD8-4F3B-BD85-299930BE47A6}" type="pres">
      <dgm:prSet presAssocID="{83FA75FE-4656-4EB4-BDE1-ED060E7DC419}" presName="bgRect" presStyleLbl="bgShp" presStyleIdx="3" presStyleCnt="4"/>
      <dgm:spPr/>
    </dgm:pt>
    <dgm:pt modelId="{49E35454-46DC-4BFD-9948-9359AC0F1B9E}" type="pres">
      <dgm:prSet presAssocID="{83FA75FE-4656-4EB4-BDE1-ED060E7DC419}" presName="iconRect" presStyleLbl="node1" presStyleIdx="3" presStyleCnt="4"/>
      <dgm:spPr/>
    </dgm:pt>
    <dgm:pt modelId="{4F8A6334-D182-4A1F-9C17-C00B1A9DCF32}" type="pres">
      <dgm:prSet presAssocID="{83FA75FE-4656-4EB4-BDE1-ED060E7DC419}" presName="spaceRect" presStyleCnt="0"/>
      <dgm:spPr/>
    </dgm:pt>
    <dgm:pt modelId="{A4723647-07AD-46A5-B3CD-BDCD170258BE}" type="pres">
      <dgm:prSet presAssocID="{83FA75FE-4656-4EB4-BDE1-ED060E7DC41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86FF43-EDF4-4A6E-AB0C-B142F0629FE9}" type="presOf" srcId="{ECC64580-D167-4785-A05D-D0A72510D6ED}" destId="{8C2F4E14-E544-4586-B42A-45C664486156}" srcOrd="0" destOrd="0" presId="urn:microsoft.com/office/officeart/2018/2/layout/IconVerticalSolidList"/>
    <dgm:cxn modelId="{8FCA006E-E0AF-4CE8-BD7B-87AADF9F7AB7}" srcId="{6948E393-5842-4B62-991D-9234984A58F2}" destId="{ECC64580-D167-4785-A05D-D0A72510D6ED}" srcOrd="0" destOrd="0" parTransId="{0A205563-198E-4C7A-8BC2-EC2B838C9B32}" sibTransId="{C2E9BEEB-8CC5-4DAD-BC64-3EDF1218CE78}"/>
    <dgm:cxn modelId="{E860BE70-5AB9-4D9D-AAB2-19A9845E76AB}" type="presOf" srcId="{6948E393-5842-4B62-991D-9234984A58F2}" destId="{7B875D68-C7AB-4BB7-8335-2771FD9159C8}" srcOrd="0" destOrd="0" presId="urn:microsoft.com/office/officeart/2018/2/layout/IconVerticalSolidList"/>
    <dgm:cxn modelId="{6D5AA259-2C79-4B22-AF70-AC0E12EEF95B}" srcId="{6948E393-5842-4B62-991D-9234984A58F2}" destId="{DFEF9730-DA4E-4246-95AC-9502F414C030}" srcOrd="1" destOrd="0" parTransId="{B00387CF-B74D-4B75-9941-C42A7191C445}" sibTransId="{7E90E2DA-6BEB-41C3-8F4C-1C97B1897802}"/>
    <dgm:cxn modelId="{783C4985-846E-4473-87D9-913BD0CE0598}" type="presOf" srcId="{83FA75FE-4656-4EB4-BDE1-ED060E7DC419}" destId="{A4723647-07AD-46A5-B3CD-BDCD170258BE}" srcOrd="0" destOrd="0" presId="urn:microsoft.com/office/officeart/2018/2/layout/IconVerticalSolidList"/>
    <dgm:cxn modelId="{6C764B9A-F9B8-4E21-9153-83C8EB9E45E5}" type="presOf" srcId="{47CCC10A-58EA-432B-BD3A-9EED809BED4A}" destId="{ADCBC487-F66B-4A76-9444-68C78BCC2BB1}" srcOrd="0" destOrd="0" presId="urn:microsoft.com/office/officeart/2018/2/layout/IconVerticalSolidList"/>
    <dgm:cxn modelId="{18D1F2A0-222C-4A8C-A5AB-31244E69C333}" type="presOf" srcId="{DFEF9730-DA4E-4246-95AC-9502F414C030}" destId="{7E47093E-6074-460A-8EC4-8674D30E8939}" srcOrd="0" destOrd="0" presId="urn:microsoft.com/office/officeart/2018/2/layout/IconVerticalSolidList"/>
    <dgm:cxn modelId="{E9D851C0-688B-401A-B0D4-D8B284567116}" srcId="{6948E393-5842-4B62-991D-9234984A58F2}" destId="{83FA75FE-4656-4EB4-BDE1-ED060E7DC419}" srcOrd="3" destOrd="0" parTransId="{0F2E1117-5189-40E9-A598-359D6104E51D}" sibTransId="{4DD1023C-BB8B-4241-8C3B-761B077FF1E0}"/>
    <dgm:cxn modelId="{EB4820F5-7D96-4F63-A874-31F381008EE4}" srcId="{6948E393-5842-4B62-991D-9234984A58F2}" destId="{47CCC10A-58EA-432B-BD3A-9EED809BED4A}" srcOrd="2" destOrd="0" parTransId="{9BAC76BB-C59A-4B0E-89AB-3CF8E7124337}" sibTransId="{38310327-4FA5-4EA0-9CA0-80964C5C53D1}"/>
    <dgm:cxn modelId="{F4164BCF-AD45-43C0-A821-52CA264BD55F}" type="presParOf" srcId="{7B875D68-C7AB-4BB7-8335-2771FD9159C8}" destId="{B5CF6CB6-9CFB-44CF-828E-4C145F28FE0E}" srcOrd="0" destOrd="0" presId="urn:microsoft.com/office/officeart/2018/2/layout/IconVerticalSolidList"/>
    <dgm:cxn modelId="{85783448-06F0-472E-B0F1-091B0D1E6562}" type="presParOf" srcId="{B5CF6CB6-9CFB-44CF-828E-4C145F28FE0E}" destId="{DFD3B8CF-A02D-4054-8E4D-3CC7A423FA3A}" srcOrd="0" destOrd="0" presId="urn:microsoft.com/office/officeart/2018/2/layout/IconVerticalSolidList"/>
    <dgm:cxn modelId="{C539C1FA-E741-4BC9-8191-A186B69729B5}" type="presParOf" srcId="{B5CF6CB6-9CFB-44CF-828E-4C145F28FE0E}" destId="{E473EC77-23D8-4ACB-A5C8-C1AB3B14F1B5}" srcOrd="1" destOrd="0" presId="urn:microsoft.com/office/officeart/2018/2/layout/IconVerticalSolidList"/>
    <dgm:cxn modelId="{B763372D-1753-4296-A16B-F243667541BF}" type="presParOf" srcId="{B5CF6CB6-9CFB-44CF-828E-4C145F28FE0E}" destId="{0046AA4A-5E28-4E98-85CD-C611C5202E94}" srcOrd="2" destOrd="0" presId="urn:microsoft.com/office/officeart/2018/2/layout/IconVerticalSolidList"/>
    <dgm:cxn modelId="{BAD5384B-40E0-4C9C-B0CE-1128DC0B96B4}" type="presParOf" srcId="{B5CF6CB6-9CFB-44CF-828E-4C145F28FE0E}" destId="{8C2F4E14-E544-4586-B42A-45C664486156}" srcOrd="3" destOrd="0" presId="urn:microsoft.com/office/officeart/2018/2/layout/IconVerticalSolidList"/>
    <dgm:cxn modelId="{AA9C3487-17C1-458F-82AC-8F3B36690D0F}" type="presParOf" srcId="{7B875D68-C7AB-4BB7-8335-2771FD9159C8}" destId="{E03CF97B-7712-44AA-A4F4-27AC55086189}" srcOrd="1" destOrd="0" presId="urn:microsoft.com/office/officeart/2018/2/layout/IconVerticalSolidList"/>
    <dgm:cxn modelId="{3831A2AC-74F2-4FBB-8C85-7A43B8916BC0}" type="presParOf" srcId="{7B875D68-C7AB-4BB7-8335-2771FD9159C8}" destId="{F7382127-D0E0-4DDF-8C41-17E77C2C6FEA}" srcOrd="2" destOrd="0" presId="urn:microsoft.com/office/officeart/2018/2/layout/IconVerticalSolidList"/>
    <dgm:cxn modelId="{B93B9795-4B80-409E-AAEE-60361CAD4154}" type="presParOf" srcId="{F7382127-D0E0-4DDF-8C41-17E77C2C6FEA}" destId="{1B2BF7A9-E93C-488A-BC03-5134C85BED73}" srcOrd="0" destOrd="0" presId="urn:microsoft.com/office/officeart/2018/2/layout/IconVerticalSolidList"/>
    <dgm:cxn modelId="{B57D34DB-2CFD-4DF9-BE51-86760156322A}" type="presParOf" srcId="{F7382127-D0E0-4DDF-8C41-17E77C2C6FEA}" destId="{514C9999-AEC7-45FB-914F-F5A05FA2281A}" srcOrd="1" destOrd="0" presId="urn:microsoft.com/office/officeart/2018/2/layout/IconVerticalSolidList"/>
    <dgm:cxn modelId="{43B075A0-B111-420F-9802-50191A0B41BB}" type="presParOf" srcId="{F7382127-D0E0-4DDF-8C41-17E77C2C6FEA}" destId="{AD1C28C2-A901-4999-BC64-BFFE6159F177}" srcOrd="2" destOrd="0" presId="urn:microsoft.com/office/officeart/2018/2/layout/IconVerticalSolidList"/>
    <dgm:cxn modelId="{679E1805-33BE-42A2-9F79-ED347FD93DF7}" type="presParOf" srcId="{F7382127-D0E0-4DDF-8C41-17E77C2C6FEA}" destId="{7E47093E-6074-460A-8EC4-8674D30E8939}" srcOrd="3" destOrd="0" presId="urn:microsoft.com/office/officeart/2018/2/layout/IconVerticalSolidList"/>
    <dgm:cxn modelId="{C3D95FE6-FF8A-4B03-B7F5-26A18ED7FEA2}" type="presParOf" srcId="{7B875D68-C7AB-4BB7-8335-2771FD9159C8}" destId="{DBBDAED2-2F76-47B7-BA3F-A9AE7A841575}" srcOrd="3" destOrd="0" presId="urn:microsoft.com/office/officeart/2018/2/layout/IconVerticalSolidList"/>
    <dgm:cxn modelId="{524D30F1-0D56-4114-9137-129B49FBB9C9}" type="presParOf" srcId="{7B875D68-C7AB-4BB7-8335-2771FD9159C8}" destId="{E167305B-CC95-49AB-A2E3-9096BB02F10B}" srcOrd="4" destOrd="0" presId="urn:microsoft.com/office/officeart/2018/2/layout/IconVerticalSolidList"/>
    <dgm:cxn modelId="{D677671F-A9CA-40A6-A4A4-1CC5498E1BF0}" type="presParOf" srcId="{E167305B-CC95-49AB-A2E3-9096BB02F10B}" destId="{D2328CDC-A438-4019-9CFC-3D665F876AA0}" srcOrd="0" destOrd="0" presId="urn:microsoft.com/office/officeart/2018/2/layout/IconVerticalSolidList"/>
    <dgm:cxn modelId="{B60AB255-4938-48C4-832F-218DD42724BB}" type="presParOf" srcId="{E167305B-CC95-49AB-A2E3-9096BB02F10B}" destId="{8C841F2C-B17E-4BE9-A4D4-8FA37FA2AAC7}" srcOrd="1" destOrd="0" presId="urn:microsoft.com/office/officeart/2018/2/layout/IconVerticalSolidList"/>
    <dgm:cxn modelId="{98C44562-900F-4752-9423-08C3AB9EA051}" type="presParOf" srcId="{E167305B-CC95-49AB-A2E3-9096BB02F10B}" destId="{0686C4C5-8794-4076-8A7E-B6FC42D1856B}" srcOrd="2" destOrd="0" presId="urn:microsoft.com/office/officeart/2018/2/layout/IconVerticalSolidList"/>
    <dgm:cxn modelId="{03B5B78F-1C32-489A-B070-887CE92E0867}" type="presParOf" srcId="{E167305B-CC95-49AB-A2E3-9096BB02F10B}" destId="{ADCBC487-F66B-4A76-9444-68C78BCC2BB1}" srcOrd="3" destOrd="0" presId="urn:microsoft.com/office/officeart/2018/2/layout/IconVerticalSolidList"/>
    <dgm:cxn modelId="{3D0AE45B-8E66-417C-900A-66B2233B9A79}" type="presParOf" srcId="{7B875D68-C7AB-4BB7-8335-2771FD9159C8}" destId="{90C20060-4FFB-45A4-A2CF-C9202E40B7C8}" srcOrd="5" destOrd="0" presId="urn:microsoft.com/office/officeart/2018/2/layout/IconVerticalSolidList"/>
    <dgm:cxn modelId="{6D7862A3-ECD7-4B9D-A147-4786A9A066FB}" type="presParOf" srcId="{7B875D68-C7AB-4BB7-8335-2771FD9159C8}" destId="{679CA84B-1485-402E-B933-3023559EB588}" srcOrd="6" destOrd="0" presId="urn:microsoft.com/office/officeart/2018/2/layout/IconVerticalSolidList"/>
    <dgm:cxn modelId="{4A6FF4A3-0F5E-47A1-9F17-39E80D29765C}" type="presParOf" srcId="{679CA84B-1485-402E-B933-3023559EB588}" destId="{071CF6C4-2FD8-4F3B-BD85-299930BE47A6}" srcOrd="0" destOrd="0" presId="urn:microsoft.com/office/officeart/2018/2/layout/IconVerticalSolidList"/>
    <dgm:cxn modelId="{9F2B4A6D-DBBA-4E07-8797-D2167E463FDD}" type="presParOf" srcId="{679CA84B-1485-402E-B933-3023559EB588}" destId="{49E35454-46DC-4BFD-9948-9359AC0F1B9E}" srcOrd="1" destOrd="0" presId="urn:microsoft.com/office/officeart/2018/2/layout/IconVerticalSolidList"/>
    <dgm:cxn modelId="{1B769363-2A03-4427-BDA1-2CAD5C067BFA}" type="presParOf" srcId="{679CA84B-1485-402E-B933-3023559EB588}" destId="{4F8A6334-D182-4A1F-9C17-C00B1A9DCF32}" srcOrd="2" destOrd="0" presId="urn:microsoft.com/office/officeart/2018/2/layout/IconVerticalSolidList"/>
    <dgm:cxn modelId="{DA86C989-364C-4950-943F-AD1FC8A4F40D}" type="presParOf" srcId="{679CA84B-1485-402E-B933-3023559EB588}" destId="{A4723647-07AD-46A5-B3CD-BDCD170258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3B8CF-A02D-4054-8E4D-3CC7A423FA3A}">
      <dsp:nvSpPr>
        <dsp:cNvPr id="0" name=""/>
        <dsp:cNvSpPr/>
      </dsp:nvSpPr>
      <dsp:spPr>
        <a:xfrm>
          <a:off x="0" y="1470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3EC77-23D8-4ACB-A5C8-C1AB3B14F1B5}">
      <dsp:nvSpPr>
        <dsp:cNvPr id="0" name=""/>
        <dsp:cNvSpPr/>
      </dsp:nvSpPr>
      <dsp:spPr>
        <a:xfrm>
          <a:off x="225398" y="169121"/>
          <a:ext cx="409814" cy="4098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F4E14-E544-4586-B42A-45C664486156}">
      <dsp:nvSpPr>
        <dsp:cNvPr id="0" name=""/>
        <dsp:cNvSpPr/>
      </dsp:nvSpPr>
      <dsp:spPr>
        <a:xfrm>
          <a:off x="860611" y="1470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Eget</a:t>
          </a:r>
          <a:r>
            <a:rPr lang="en-US" sz="2200" kern="1200"/>
            <a:t> </a:t>
          </a:r>
          <a:r>
            <a:rPr lang="en-US" sz="2200" kern="1200" err="1"/>
            <a:t>kapitel</a:t>
          </a:r>
          <a:r>
            <a:rPr lang="en-US" sz="2200" kern="1200"/>
            <a:t> </a:t>
          </a:r>
          <a:r>
            <a:rPr lang="en-US" sz="2200" kern="1200" err="1"/>
            <a:t>i</a:t>
          </a:r>
          <a:r>
            <a:rPr lang="en-US" sz="2200" kern="1200"/>
            <a:t> </a:t>
          </a:r>
          <a:r>
            <a:rPr lang="en-US" sz="2200" kern="1200" err="1"/>
            <a:t>läroplanen</a:t>
          </a:r>
          <a:r>
            <a:rPr lang="en-US" sz="2200" kern="1200"/>
            <a:t> </a:t>
          </a:r>
        </a:p>
      </dsp:txBody>
      <dsp:txXfrm>
        <a:off x="860611" y="1470"/>
        <a:ext cx="8511034" cy="745117"/>
      </dsp:txXfrm>
    </dsp:sp>
    <dsp:sp modelId="{1B2BF7A9-E93C-488A-BC03-5134C85BED73}">
      <dsp:nvSpPr>
        <dsp:cNvPr id="0" name=""/>
        <dsp:cNvSpPr/>
      </dsp:nvSpPr>
      <dsp:spPr>
        <a:xfrm>
          <a:off x="0" y="932867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C9999-AEC7-45FB-914F-F5A05FA2281A}">
      <dsp:nvSpPr>
        <dsp:cNvPr id="0" name=""/>
        <dsp:cNvSpPr/>
      </dsp:nvSpPr>
      <dsp:spPr>
        <a:xfrm>
          <a:off x="225398" y="1100518"/>
          <a:ext cx="409814" cy="4098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7093E-6074-460A-8EC4-8674D30E8939}">
      <dsp:nvSpPr>
        <dsp:cNvPr id="0" name=""/>
        <dsp:cNvSpPr/>
      </dsp:nvSpPr>
      <dsp:spPr>
        <a:xfrm>
          <a:off x="860611" y="932867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Tre </a:t>
          </a:r>
          <a:r>
            <a:rPr lang="en-US" sz="2200" kern="1200" err="1"/>
            <a:t>lärare</a:t>
          </a:r>
          <a:r>
            <a:rPr lang="en-US" sz="2200" kern="1200"/>
            <a:t> </a:t>
          </a:r>
          <a:r>
            <a:rPr lang="en-US" sz="2200" kern="1200" err="1"/>
            <a:t>i</a:t>
          </a:r>
          <a:r>
            <a:rPr lang="en-US" sz="2200" kern="1200"/>
            <a:t> </a:t>
          </a:r>
          <a:r>
            <a:rPr lang="en-US" sz="2200" kern="1200" err="1"/>
            <a:t>fritidshemmet</a:t>
          </a:r>
          <a:r>
            <a:rPr lang="en-US" sz="2200" kern="1200"/>
            <a:t> med </a:t>
          </a:r>
          <a:r>
            <a:rPr lang="en-US" sz="2200" kern="1200" err="1"/>
            <a:t>ansvar</a:t>
          </a:r>
          <a:r>
            <a:rPr lang="en-US" sz="2200" kern="1200"/>
            <a:t> för </a:t>
          </a:r>
          <a:r>
            <a:rPr lang="en-US" sz="2200" kern="1200" err="1"/>
            <a:t>utbildningen</a:t>
          </a:r>
          <a:r>
            <a:rPr lang="en-US" sz="2200" kern="1200"/>
            <a:t> </a:t>
          </a:r>
        </a:p>
      </dsp:txBody>
      <dsp:txXfrm>
        <a:off x="860611" y="932867"/>
        <a:ext cx="8511034" cy="745117"/>
      </dsp:txXfrm>
    </dsp:sp>
    <dsp:sp modelId="{D2328CDC-A438-4019-9CFC-3D665F876AA0}">
      <dsp:nvSpPr>
        <dsp:cNvPr id="0" name=""/>
        <dsp:cNvSpPr/>
      </dsp:nvSpPr>
      <dsp:spPr>
        <a:xfrm>
          <a:off x="0" y="1864264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41F2C-B17E-4BE9-A4D4-8FA37FA2AAC7}">
      <dsp:nvSpPr>
        <dsp:cNvPr id="0" name=""/>
        <dsp:cNvSpPr/>
      </dsp:nvSpPr>
      <dsp:spPr>
        <a:xfrm>
          <a:off x="225398" y="2031916"/>
          <a:ext cx="409814" cy="4098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BC487-F66B-4A76-9444-68C78BCC2BB1}">
      <dsp:nvSpPr>
        <dsp:cNvPr id="0" name=""/>
        <dsp:cNvSpPr/>
      </dsp:nvSpPr>
      <dsp:spPr>
        <a:xfrm>
          <a:off x="860611" y="1864264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Uppdelat</a:t>
          </a:r>
          <a:r>
            <a:rPr lang="en-US" sz="2200" kern="1200" dirty="0"/>
            <a:t> </a:t>
          </a:r>
          <a:r>
            <a:rPr lang="en-US" sz="2200" kern="1200" dirty="0" err="1"/>
            <a:t>på</a:t>
          </a:r>
          <a:r>
            <a:rPr lang="en-US" sz="2200" kern="1200" dirty="0"/>
            <a:t> </a:t>
          </a:r>
          <a:r>
            <a:rPr lang="en-US" sz="2200" kern="1200" dirty="0" err="1"/>
            <a:t>två</a:t>
          </a:r>
          <a:r>
            <a:rPr lang="en-US" sz="2200" kern="1200" dirty="0"/>
            <a:t>, </a:t>
          </a:r>
          <a:r>
            <a:rPr lang="en-US" sz="2200" kern="1200" dirty="0" err="1"/>
            <a:t>lilla</a:t>
          </a:r>
          <a:r>
            <a:rPr lang="en-US" sz="2200" kern="1200" dirty="0"/>
            <a:t> </a:t>
          </a:r>
          <a:r>
            <a:rPr lang="en-US" sz="2200" kern="1200" dirty="0" err="1"/>
            <a:t>och</a:t>
          </a:r>
          <a:r>
            <a:rPr lang="en-US" sz="2200" kern="1200" dirty="0"/>
            <a:t> </a:t>
          </a:r>
          <a:r>
            <a:rPr lang="en-US" sz="2200" kern="1200" dirty="0" err="1"/>
            <a:t>stora</a:t>
          </a:r>
          <a:r>
            <a:rPr lang="en-US" sz="2200" kern="1200" dirty="0"/>
            <a:t> </a:t>
          </a:r>
          <a:r>
            <a:rPr lang="en-US" sz="2200" kern="1200" dirty="0" err="1"/>
            <a:t>regnbågen</a:t>
          </a:r>
          <a:r>
            <a:rPr lang="en-US" sz="2200" kern="1200" dirty="0"/>
            <a:t>.</a:t>
          </a:r>
        </a:p>
      </dsp:txBody>
      <dsp:txXfrm>
        <a:off x="860611" y="1864264"/>
        <a:ext cx="8511034" cy="745117"/>
      </dsp:txXfrm>
    </dsp:sp>
    <dsp:sp modelId="{071CF6C4-2FD8-4F3B-BD85-299930BE47A6}">
      <dsp:nvSpPr>
        <dsp:cNvPr id="0" name=""/>
        <dsp:cNvSpPr/>
      </dsp:nvSpPr>
      <dsp:spPr>
        <a:xfrm>
          <a:off x="0" y="2795662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35454-46DC-4BFD-9948-9359AC0F1B9E}">
      <dsp:nvSpPr>
        <dsp:cNvPr id="0" name=""/>
        <dsp:cNvSpPr/>
      </dsp:nvSpPr>
      <dsp:spPr>
        <a:xfrm>
          <a:off x="225398" y="2963313"/>
          <a:ext cx="409814" cy="409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23647-07AD-46A5-B3CD-BDCD170258BE}">
      <dsp:nvSpPr>
        <dsp:cNvPr id="0" name=""/>
        <dsp:cNvSpPr/>
      </dsp:nvSpPr>
      <dsp:spPr>
        <a:xfrm>
          <a:off x="860611" y="2795662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Olika </a:t>
          </a:r>
          <a:r>
            <a:rPr lang="en-US" sz="2200" kern="1200" err="1"/>
            <a:t>teman</a:t>
          </a:r>
          <a:r>
            <a:rPr lang="en-US" sz="2200" kern="1200"/>
            <a:t> </a:t>
          </a:r>
          <a:r>
            <a:rPr lang="en-US" sz="2200" kern="1200" err="1"/>
            <a:t>varje</a:t>
          </a:r>
          <a:r>
            <a:rPr lang="en-US" sz="2200" kern="1200"/>
            <a:t> </a:t>
          </a:r>
          <a:r>
            <a:rPr lang="en-US" sz="2200" kern="1200" err="1"/>
            <a:t>eftermidddag</a:t>
          </a:r>
          <a:r>
            <a:rPr lang="en-US" sz="2200" kern="1200"/>
            <a:t> och </a:t>
          </a:r>
          <a:r>
            <a:rPr lang="en-US" sz="2200" kern="1200" err="1"/>
            <a:t>även</a:t>
          </a:r>
          <a:r>
            <a:rPr lang="en-US" sz="2200" kern="1200"/>
            <a:t> TL </a:t>
          </a:r>
          <a:r>
            <a:rPr lang="en-US" sz="2200" kern="1200" err="1"/>
            <a:t>aktiviteter</a:t>
          </a:r>
          <a:r>
            <a:rPr lang="en-US" sz="2200" kern="1200"/>
            <a:t>. </a:t>
          </a:r>
        </a:p>
      </dsp:txBody>
      <dsp:txXfrm>
        <a:off x="860611" y="2795662"/>
        <a:ext cx="8511034" cy="745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A-K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294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Linda / Mani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325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A-K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5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A-K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09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A-K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00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Carina och Catharina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66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Carina och Chatarina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927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Carolina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15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Carolina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82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Pernilla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02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Erika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81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lommon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072803"/>
            <a:ext cx="9371646" cy="1503854"/>
          </a:xfrm>
        </p:spPr>
        <p:txBody>
          <a:bodyPr anchor="b" anchorCtr="0"/>
          <a:lstStyle>
            <a:lvl1pPr>
              <a:defRPr spc="-150" baseline="0">
                <a:solidFill>
                  <a:srgbClr val="450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E6231FC-555A-47B6-BF33-30E6CFC3A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skriva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rgbClr val="203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  <p:sldLayoutId id="214748387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ivselledare.s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ernilla.jacobson@uppsala.se" TargetMode="External"/><Relationship Id="rId2" Type="http://schemas.openxmlformats.org/officeDocument/2006/relationships/hyperlink" Target="mailto:anna-kari.palm@uppsala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ko.palosaari@uppsala.s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iahlin.wordpress.com/2020/02/10/att-vara-larare-ar-som-att-vara-kandi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Öppet hus  Bälinge skola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Pernilla Jacobson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Bälinge  skola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A6C0D33-2EF2-497E-AFEC-CF890299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13 januari 2026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44692-E76F-37E0-03EF-56205CB0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Rast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FDAAA7-A8E8-6EF2-5BBE-1F983878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På rasterna har vi TL ledare som är elever i årskurs 3-5 som leder gemensamma lekar på rasten där inkludering och trygghet är viktigt. </a:t>
            </a:r>
          </a:p>
          <a:p>
            <a:r>
              <a:rPr lang="sv-SE"/>
              <a:t>Alla ska ha något att välja på att göra på rasten.</a:t>
            </a:r>
          </a:p>
          <a:p>
            <a:r>
              <a:rPr lang="sv-SE"/>
              <a:t>Här kan du läsa mer om TL  </a:t>
            </a:r>
            <a:r>
              <a:rPr lang="sv-SE">
                <a:hlinkClick r:id="rId3"/>
              </a:rPr>
              <a:t>Trivselledare.se</a:t>
            </a:r>
            <a:endParaRPr lang="sv-SE"/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99A710-EE3A-8A4C-DFB1-D32FB28C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66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E7F420-D94A-D443-2072-6A207366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97"/>
            <a:ext cx="9371646" cy="1255857"/>
          </a:xfrm>
        </p:spPr>
        <p:txBody>
          <a:bodyPr/>
          <a:lstStyle/>
          <a:p>
            <a:r>
              <a:rPr lang="sv-SE"/>
              <a:t>Elevhälsoteamet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098430-D9AA-1C71-34FE-282C00D71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14" y="1451429"/>
            <a:ext cx="9433332" cy="44004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latin typeface="Source Sans Pro"/>
                <a:ea typeface="Source Sans Pro"/>
              </a:rPr>
              <a:t>Speciallärarna arbetar med elever som har svårt att nå målen i de teoretiska ämnena.  </a:t>
            </a:r>
          </a:p>
          <a:p>
            <a:r>
              <a:rPr lang="sv-SE" dirty="0">
                <a:latin typeface="Source Sans Pro"/>
                <a:ea typeface="Source Sans Pro"/>
              </a:rPr>
              <a:t>Kurator och psykolog arbetar med elevernas trygghet och trivsel och leder tillsammans med biträdande rektor arbetet med vår plan för diskriminering och kränkande behandling. </a:t>
            </a:r>
          </a:p>
          <a:p>
            <a:r>
              <a:rPr lang="sv-SE" dirty="0">
                <a:latin typeface="Source Sans Pro"/>
                <a:ea typeface="Source Sans Pro"/>
              </a:rPr>
              <a:t> Skolsköterskan arbetar främjande med hälsoundersökningar och vaccinationer samt lättare sjukvård.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625FBE-90EA-4B24-23EB-D867C839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32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557F7-1FF7-B52D-9B29-56DA8BC1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8" y="97835"/>
            <a:ext cx="9089473" cy="836632"/>
          </a:xfrm>
        </p:spPr>
        <p:txBody>
          <a:bodyPr/>
          <a:lstStyle/>
          <a:p>
            <a:r>
              <a:rPr lang="sv-SE"/>
              <a:t>Elevhälsoteam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630247-A03D-A8B8-957C-99A54E7B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12</a:t>
            </a:fld>
            <a:endParaRPr lang="sv-SE"/>
          </a:p>
        </p:txBody>
      </p:sp>
      <p:pic>
        <p:nvPicPr>
          <p:cNvPr id="5" name="Platshållare för bild 3">
            <a:extLst>
              <a:ext uri="{FF2B5EF4-FFF2-40B4-BE49-F238E27FC236}">
                <a16:creationId xmlns:a16="http://schemas.microsoft.com/office/drawing/2014/main" id="{488728AF-415D-B438-4768-6E6E62AF7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994" y="879529"/>
            <a:ext cx="10704443" cy="5753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1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272AFD-0A4C-5324-0CF6-61BBFF49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1255857"/>
          </a:xfrm>
        </p:spPr>
        <p:txBody>
          <a:bodyPr anchor="b">
            <a:normAutofit/>
          </a:bodyPr>
          <a:lstStyle/>
          <a:p>
            <a:r>
              <a:rPr lang="sv-SE"/>
              <a:t>Fritidshemmet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04474B-633E-01F2-6166-3EB4EFC9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084BBD41-C2ED-795F-9CFE-36C6D3D34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256077"/>
              </p:ext>
            </p:extLst>
          </p:nvPr>
        </p:nvGraphicFramePr>
        <p:xfrm>
          <a:off x="838200" y="2309592"/>
          <a:ext cx="9371646" cy="354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610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1172CF-270B-1F38-618F-D924FCEB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är extra bra på Bälinge skola?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E5A07-6521-2ACA-FF45-0B619428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latin typeface="Source Sans Pro"/>
                <a:ea typeface="Source Sans Pro"/>
              </a:rPr>
              <a:t>Fantastiska lärare med hög kompetens </a:t>
            </a:r>
          </a:p>
          <a:p>
            <a:r>
              <a:rPr lang="sv-SE" dirty="0">
                <a:latin typeface="Source Sans Pro"/>
                <a:ea typeface="Source Sans Pro"/>
              </a:rPr>
              <a:t>IBIS – värdegrundsarbete genom positivt beteendestöd </a:t>
            </a:r>
          </a:p>
          <a:p>
            <a:r>
              <a:rPr lang="sv-SE" dirty="0">
                <a:latin typeface="Source Sans Pro"/>
                <a:ea typeface="Source Sans Pro"/>
              </a:rPr>
              <a:t>Trivselledare på raster som leder leker</a:t>
            </a:r>
          </a:p>
          <a:p>
            <a:r>
              <a:rPr lang="sv-SE" dirty="0">
                <a:latin typeface="Source Sans Pro"/>
                <a:ea typeface="Source Sans Pro"/>
              </a:rPr>
              <a:t>Utvecklingsarbete med fokus på språket  </a:t>
            </a:r>
          </a:p>
          <a:p>
            <a:r>
              <a:rPr lang="sv-SE" dirty="0">
                <a:latin typeface="Source Sans Pro"/>
                <a:ea typeface="Source Sans Pro"/>
              </a:rPr>
              <a:t>Låg  personalomsättning  </a:t>
            </a:r>
          </a:p>
          <a:p>
            <a:endParaRPr lang="sv-SE" dirty="0">
              <a:latin typeface="Source Sans Pro"/>
              <a:ea typeface="Source Sans Pro"/>
            </a:endParaRP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5D9C71-82AF-EB95-A2FB-2A008620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69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8FF20-4858-56A9-479C-4652C9A6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händer om ni väljer Bälinge skola?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A5BDD2-1326-CEDC-4EAA-305960D8F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latin typeface="Source Sans Pro"/>
                <a:ea typeface="Source Sans Pro"/>
              </a:rPr>
              <a:t>Föräldramöte i maj med dialog kring klassindelningar </a:t>
            </a:r>
          </a:p>
          <a:p>
            <a:r>
              <a:rPr lang="sv-SE" dirty="0">
                <a:latin typeface="Source Sans Pro"/>
                <a:ea typeface="Source Sans Pro"/>
              </a:rPr>
              <a:t>Inbjudan till besöksdag 3 juni</a:t>
            </a:r>
          </a:p>
          <a:p>
            <a:r>
              <a:rPr lang="sv-SE" dirty="0">
                <a:latin typeface="Source Sans Pro"/>
                <a:ea typeface="Source Sans Pro"/>
              </a:rPr>
              <a:t>Lärare från förskoleklass hälsar på nya elever till förskoleklass</a:t>
            </a:r>
          </a:p>
          <a:p>
            <a:r>
              <a:rPr lang="sv-SE">
                <a:latin typeface="Source Sans Pro"/>
                <a:ea typeface="Source Sans Pro"/>
              </a:rPr>
              <a:t>Inskolning vid skolstart</a:t>
            </a:r>
          </a:p>
          <a:p>
            <a:r>
              <a:rPr lang="sv-SE" dirty="0">
                <a:latin typeface="Source Sans Pro"/>
                <a:ea typeface="Source Sans Pro"/>
              </a:rPr>
              <a:t>Föräldramöte i höst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79547D6-C45C-0ECD-D06A-5F653EAE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41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E98EAE-1EC7-A373-4826-461CAFC3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" y="224971"/>
            <a:ext cx="9455103" cy="727536"/>
          </a:xfrm>
        </p:spPr>
        <p:txBody>
          <a:bodyPr/>
          <a:lstStyle/>
          <a:p>
            <a:r>
              <a:rPr lang="sv-SE"/>
              <a:t>Att tänka på vid val av skola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CD361A-DCFF-E6F4-1B07-28C88700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8" y="1074057"/>
            <a:ext cx="9796188" cy="4777785"/>
          </a:xfrm>
        </p:spPr>
        <p:txBody>
          <a:bodyPr/>
          <a:lstStyle/>
          <a:p>
            <a:r>
              <a:rPr lang="sv-SE" dirty="0"/>
              <a:t>Båda vårdnadshavarna måste godkänna valet till skolan.</a:t>
            </a:r>
          </a:p>
          <a:p>
            <a:r>
              <a:rPr lang="sv-SE" dirty="0"/>
              <a:t>I mars får man besked</a:t>
            </a:r>
          </a:p>
          <a:p>
            <a:r>
              <a:rPr lang="sv-SE" dirty="0"/>
              <a:t>Båda vårdnadshavarna måste godkänna platsen.</a:t>
            </a:r>
          </a:p>
          <a:p>
            <a:r>
              <a:rPr lang="sv-SE" dirty="0"/>
              <a:t>Därefter väljer man fritidshem.</a:t>
            </a:r>
          </a:p>
          <a:p>
            <a:r>
              <a:rPr lang="sv-SE" dirty="0"/>
              <a:t>Båda måste godkänna ansökan till fritidshem.</a:t>
            </a:r>
          </a:p>
          <a:p>
            <a:r>
              <a:rPr lang="sv-SE" dirty="0"/>
              <a:t>Då får man besked efter det.</a:t>
            </a:r>
          </a:p>
          <a:p>
            <a:r>
              <a:rPr lang="sv-SE" dirty="0"/>
              <a:t>Båda vårdnadshavarna måste godkänna platsen.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Obs! Var noga med datum för när fritids ska börja gälla! </a:t>
            </a:r>
          </a:p>
          <a:p>
            <a:pPr marL="0" indent="0">
              <a:buNone/>
            </a:pPr>
            <a:r>
              <a:rPr lang="sv-SE" dirty="0"/>
              <a:t>Rekommendation är att börja på fritids efter inskolningen på skolan.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1538E8-2B1C-38DF-2EA2-317D5F97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14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F54FF2-0D12-D0E7-544F-598681DB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Kontaktmöjligheter vid ytterligare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8B2A06-5AD6-0543-E283-6ED637D52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Den mesta av informationen finns på Bälinges hemsida. </a:t>
            </a:r>
          </a:p>
          <a:p>
            <a:r>
              <a:rPr lang="sv-SE" dirty="0"/>
              <a:t>Anna-Kari Palm rektor </a:t>
            </a:r>
            <a:r>
              <a:rPr lang="sv-SE" dirty="0">
                <a:hlinkClick r:id="rId2"/>
              </a:rPr>
              <a:t>anna-kari.palm@uppsala.se</a:t>
            </a:r>
            <a:r>
              <a:rPr lang="sv-SE" dirty="0"/>
              <a:t> </a:t>
            </a:r>
          </a:p>
          <a:p>
            <a:r>
              <a:rPr lang="sv-SE" dirty="0"/>
              <a:t>Pernilla Jacobson biträdande rektor </a:t>
            </a:r>
            <a:r>
              <a:rPr lang="sv-SE" dirty="0">
                <a:hlinkClick r:id="rId3"/>
              </a:rPr>
              <a:t>pernilla.jacobson@uppsala.se</a:t>
            </a:r>
            <a:r>
              <a:rPr lang="sv-SE" dirty="0"/>
              <a:t> </a:t>
            </a:r>
          </a:p>
          <a:p>
            <a:r>
              <a:rPr lang="sv-SE" dirty="0">
                <a:latin typeface="Source Sans Pro"/>
                <a:ea typeface="Source Sans Pro"/>
              </a:rPr>
              <a:t>Administratör Marko </a:t>
            </a:r>
            <a:r>
              <a:rPr lang="sv-SE" dirty="0" err="1">
                <a:latin typeface="Source Sans Pro"/>
                <a:ea typeface="Source Sans Pro"/>
              </a:rPr>
              <a:t>Palosaari</a:t>
            </a:r>
            <a:r>
              <a:rPr lang="sv-SE" dirty="0">
                <a:latin typeface="Source Sans Pro"/>
                <a:ea typeface="Source Sans Pro"/>
              </a:rPr>
              <a:t> </a:t>
            </a:r>
            <a:r>
              <a:rPr lang="sv-SE" dirty="0">
                <a:latin typeface="Source Sans Pro"/>
                <a:ea typeface="Source Sans Pro"/>
                <a:hlinkClick r:id="rId4"/>
              </a:rPr>
              <a:t>marko.palosaari@uppsala.se</a:t>
            </a:r>
            <a:endParaRPr lang="sv-SE" dirty="0">
              <a:latin typeface="Source Sans Pro"/>
              <a:ea typeface="Source Sans Pro"/>
            </a:endParaRP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DE6CFAC-9E5C-0FBC-7C6B-BA26D7D3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28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DFCB42-4235-02D2-C2BD-1AEE04A9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ource Sans Pro Semibold"/>
                <a:ea typeface="Source Sans Pro Semibold"/>
              </a:rPr>
              <a:t>Rundtur i skolans lokaler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53216A-C431-8D78-6902-A1E7F8BC1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Mellanstadiet följer med Carolina och Karin</a:t>
            </a:r>
          </a:p>
          <a:p>
            <a:endParaRPr lang="sv-SE" dirty="0"/>
          </a:p>
          <a:p>
            <a:r>
              <a:rPr lang="sv-SE" dirty="0">
                <a:latin typeface="Source Sans Pro"/>
                <a:ea typeface="Source Sans Pro"/>
              </a:rPr>
              <a:t>Förskoleklasselever följer med Catharina </a:t>
            </a:r>
            <a:r>
              <a:rPr lang="sv-SE">
                <a:latin typeface="Source Sans Pro"/>
                <a:ea typeface="Source Sans Pro"/>
              </a:rPr>
              <a:t>och Johanna</a:t>
            </a:r>
            <a:endParaRPr lang="sv-SE" dirty="0">
              <a:latin typeface="Source Sans Pro"/>
              <a:ea typeface="Source Sans Pr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1EFF448-84D2-674C-6C51-BF5DE27A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67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B8A565-4439-DB0A-8754-88ED983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Presentation av oss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6F08F8-E9B9-A31C-5C6B-063DD05CD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Catharina Pettersson förskoleklasslärare </a:t>
            </a:r>
          </a:p>
          <a:p>
            <a:r>
              <a:rPr lang="sv-SE" dirty="0"/>
              <a:t>Johanna Söderberg förskoleklasslärare </a:t>
            </a:r>
          </a:p>
          <a:p>
            <a:r>
              <a:rPr lang="sv-SE" dirty="0"/>
              <a:t>Carolina Sharma mellanstadielärare </a:t>
            </a:r>
          </a:p>
          <a:p>
            <a:r>
              <a:rPr lang="sv-SE" dirty="0">
                <a:latin typeface="Source Sans Pro"/>
                <a:ea typeface="Source Sans Pro"/>
              </a:rPr>
              <a:t>Karin Hamberg Speciallärare </a:t>
            </a:r>
            <a:r>
              <a:rPr lang="sv-SE" i="0" dirty="0">
                <a:solidFill>
                  <a:srgbClr val="252424"/>
                </a:solidFill>
                <a:effectLst/>
                <a:latin typeface="Segoe UI"/>
                <a:cs typeface="Segoe UI"/>
              </a:rPr>
              <a:t> </a:t>
            </a:r>
            <a:endParaRPr lang="sv-SE">
              <a:latin typeface="Segoe UI"/>
              <a:cs typeface="Segoe UI"/>
            </a:endParaRPr>
          </a:p>
          <a:p>
            <a:r>
              <a:rPr lang="sv-SE" dirty="0"/>
              <a:t>Pernilla Jacobson biträdande rektor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D38A782-CA85-2C84-1872-0BF78184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04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hjärta, Alla hjärtans dag, kreativitet&#10;&#10;Automatiskt genererad beskrivning">
            <a:extLst>
              <a:ext uri="{FF2B5EF4-FFF2-40B4-BE49-F238E27FC236}">
                <a16:creationId xmlns:a16="http://schemas.microsoft.com/office/drawing/2014/main" id="{DE6169CD-658D-9C61-F78E-7DA3A7441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80273" y="0"/>
            <a:ext cx="4723492" cy="472349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EE8E57C-CA9F-7A98-2AF1-D8CF6059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/>
          </a:bodyPr>
          <a:lstStyle/>
          <a:p>
            <a:r>
              <a:rPr lang="sv-SE"/>
              <a:t>Bälinge skolas vision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165B11-8DAF-C28C-8E6D-6DE722272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>
            <a:normAutofit/>
          </a:bodyPr>
          <a:lstStyle/>
          <a:p>
            <a:r>
              <a:rPr lang="sv-SE"/>
              <a:t>Det är viktigt för mig att det går bra för dig</a:t>
            </a:r>
          </a:p>
          <a:p>
            <a:endParaRPr lang="sv-SE"/>
          </a:p>
          <a:p>
            <a:r>
              <a:rPr lang="sv-SE"/>
              <a:t>Vår vision har vi med oss i mötet med elever, vårdnadshavare och  kollegor. </a:t>
            </a:r>
          </a:p>
          <a:p>
            <a:r>
              <a:rPr lang="sv-SE"/>
              <a:t> 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44BE1B4F-3E01-E764-D9E3-B7FFE9A68E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68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DB94E8-2C1F-4859-B501-96D4756E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7" y="136525"/>
            <a:ext cx="9261579" cy="1027129"/>
          </a:xfrm>
        </p:spPr>
        <p:txBody>
          <a:bodyPr anchor="b">
            <a:normAutofit/>
          </a:bodyPr>
          <a:lstStyle/>
          <a:p>
            <a:r>
              <a:rPr lang="sv-SE"/>
              <a:t>Skolan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20C6C6-61CD-428A-A384-9E20181F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585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CB09C8D-1EE4-1478-1DE9-E7825E3E0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78468"/>
            <a:ext cx="9803446" cy="48080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latin typeface="Source Sans Pro"/>
                <a:ea typeface="Calibri"/>
                <a:cs typeface="Times New Roman"/>
              </a:rPr>
              <a:t>Cirka</a:t>
            </a:r>
            <a:r>
              <a:rPr lang="sv-SE" spc="-20" dirty="0">
                <a:effectLst/>
                <a:latin typeface="Source Sans Pro"/>
                <a:ea typeface="Calibri"/>
                <a:cs typeface="Times New Roman"/>
              </a:rPr>
              <a:t> 375 elever fördelade på 15 klasser.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latin typeface="Source Sans Pro"/>
                <a:ea typeface="Calibri"/>
                <a:cs typeface="Times New Roman"/>
              </a:rPr>
              <a:t>Elevhälsoteam med skolsköterska, psykolog, kurator och speciallärare.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sv-SE" b="1" spc="-20" dirty="0">
              <a:latin typeface="Source Sans Pro"/>
              <a:ea typeface="Source Sans Pro"/>
              <a:cs typeface="Times New Roman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b="1" spc="-20" dirty="0">
                <a:latin typeface="Source Sans Pro"/>
                <a:ea typeface="Source Sans Pro"/>
                <a:cs typeface="Times New Roman"/>
              </a:rPr>
              <a:t>Fem byggnader</a:t>
            </a:r>
            <a:r>
              <a:rPr lang="sv-SE" spc="-20" dirty="0">
                <a:latin typeface="Source Sans Pro"/>
                <a:ea typeface="Source Sans Pro"/>
                <a:cs typeface="Times New Roman"/>
              </a:rPr>
              <a:t>:</a:t>
            </a:r>
            <a:endParaRPr lang="sv-SE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latin typeface="Source Sans Pro"/>
                <a:ea typeface="Source Sans Pro"/>
                <a:cs typeface="Times New Roman"/>
              </a:rPr>
              <a:t> </a:t>
            </a:r>
            <a:r>
              <a:rPr lang="sv-SE" i="1" spc="-20" dirty="0">
                <a:latin typeface="Source Sans Pro"/>
                <a:ea typeface="Source Sans Pro"/>
                <a:cs typeface="Times New Roman"/>
              </a:rPr>
              <a:t>Herrgården</a:t>
            </a:r>
            <a:r>
              <a:rPr lang="sv-SE" spc="-20" dirty="0">
                <a:latin typeface="Source Sans Pro"/>
                <a:ea typeface="Source Sans Pro"/>
                <a:cs typeface="Times New Roman"/>
              </a:rPr>
              <a:t> (F och åk 1 + lilla fritidshemmet)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latin typeface="Source Sans Pro"/>
                <a:ea typeface="Source Sans Pro"/>
                <a:cs typeface="Times New Roman"/>
              </a:rPr>
              <a:t> </a:t>
            </a:r>
            <a:r>
              <a:rPr lang="sv-SE" i="1" spc="-20" dirty="0">
                <a:latin typeface="Source Sans Pro"/>
                <a:ea typeface="Source Sans Pro"/>
                <a:cs typeface="Times New Roman"/>
              </a:rPr>
              <a:t>Stora skolhuset</a:t>
            </a:r>
            <a:r>
              <a:rPr lang="sv-SE" spc="-20" dirty="0">
                <a:latin typeface="Source Sans Pro"/>
                <a:ea typeface="Source Sans Pro"/>
                <a:cs typeface="Times New Roman"/>
              </a:rPr>
              <a:t> (åk 2 - 4 + stora fritidshemmet, elevhälsa och </a:t>
            </a:r>
            <a:r>
              <a:rPr lang="sv-SE" spc="-20" dirty="0" err="1">
                <a:latin typeface="Source Sans Pro"/>
                <a:ea typeface="Source Sans Pro"/>
                <a:cs typeface="Times New Roman"/>
              </a:rPr>
              <a:t>bildsal</a:t>
            </a:r>
            <a:r>
              <a:rPr lang="sv-SE" spc="-20" dirty="0">
                <a:latin typeface="Source Sans Pro"/>
                <a:ea typeface="Source Sans Pro"/>
                <a:cs typeface="Times New Roman"/>
              </a:rPr>
              <a:t>)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i="1" spc="-20" dirty="0">
                <a:latin typeface="Source Sans Pro"/>
                <a:ea typeface="Source Sans Pro"/>
                <a:cs typeface="Times New Roman"/>
              </a:rPr>
              <a:t>Bortre vinkeln</a:t>
            </a:r>
            <a:r>
              <a:rPr lang="sv-SE" spc="-20" dirty="0">
                <a:latin typeface="Source Sans Pro"/>
                <a:ea typeface="Source Sans Pro"/>
                <a:cs typeface="Times New Roman"/>
              </a:rPr>
              <a:t> (åk 5 + musiksal)</a:t>
            </a:r>
            <a:endParaRPr lang="sv-SE" dirty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i="1" spc="-20" dirty="0">
                <a:latin typeface="Source Sans Pro"/>
                <a:ea typeface="Source Sans Pro"/>
                <a:cs typeface="Times New Roman"/>
              </a:rPr>
              <a:t>Slöjden</a:t>
            </a:r>
            <a:r>
              <a:rPr lang="sv-SE" spc="-20" dirty="0">
                <a:latin typeface="Source Sans Pro"/>
                <a:ea typeface="Source Sans Pro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i="1" spc="-20" dirty="0">
                <a:latin typeface="Source Sans Pro"/>
                <a:ea typeface="Source Sans Pro"/>
                <a:cs typeface="Times New Roman"/>
              </a:rPr>
              <a:t>Idrottshallen</a:t>
            </a:r>
            <a:r>
              <a:rPr lang="sv-SE" spc="-20" dirty="0">
                <a:latin typeface="Source Sans Pro"/>
                <a:ea typeface="Source Sans Pro"/>
                <a:cs typeface="Times New Roman"/>
              </a:rPr>
              <a:t> </a:t>
            </a:r>
            <a:endParaRPr lang="sv-SE" dirty="0">
              <a:ea typeface="Source Sans Pro" panose="020B0503030403020204" pitchFamily="34" charset="0"/>
              <a:cs typeface="Times New Roman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i="1" spc="-20" dirty="0">
                <a:latin typeface="Source Sans Pro"/>
                <a:ea typeface="Source Sans Pro"/>
                <a:cs typeface="Times New Roman"/>
              </a:rPr>
              <a:t>Matsalen </a:t>
            </a:r>
            <a:endParaRPr lang="sv-SE" i="1" dirty="0">
              <a:ea typeface="Source Sans Pro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24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923E4-247C-C388-B061-BE94A942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Tider på skolan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00372D-4B8A-C9F1-AE31-3415E514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latin typeface="Source Sans Pro"/>
                <a:ea typeface="Source Sans Pro"/>
              </a:rPr>
              <a:t>Skolan börjar 8.00 </a:t>
            </a:r>
            <a:endParaRPr lang="sv-SE"/>
          </a:p>
          <a:p>
            <a:r>
              <a:rPr lang="sv-SE" dirty="0">
                <a:latin typeface="Source Sans Pro"/>
                <a:ea typeface="Source Sans Pro"/>
              </a:rPr>
              <a:t>Skolan slutar 13.20 (för åk F-1) och 13.30 (för åk 2-5)</a:t>
            </a:r>
            <a:endParaRPr lang="sv-SE"/>
          </a:p>
          <a:p>
            <a:r>
              <a:rPr lang="sv-SE" dirty="0">
                <a:latin typeface="Source Sans Pro"/>
                <a:ea typeface="Source Sans Pro"/>
              </a:rPr>
              <a:t>Åk 4-5 slutar 15.00 på torsdagar</a:t>
            </a:r>
          </a:p>
          <a:p>
            <a:r>
              <a:rPr lang="sv-SE" dirty="0"/>
              <a:t>Lunch 10.30-12.30 </a:t>
            </a:r>
          </a:p>
          <a:p>
            <a:r>
              <a:rPr lang="sv-SE" dirty="0"/>
              <a:t>Mellanmål 14.00-14.45</a:t>
            </a:r>
          </a:p>
          <a:p>
            <a:r>
              <a:rPr lang="sv-SE" dirty="0">
                <a:latin typeface="Source Sans Pro"/>
                <a:ea typeface="Source Sans Pro"/>
              </a:rPr>
              <a:t>Skolskjuts efter skoldagens slut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E6535-7E13-30E3-36D9-CF3B5870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40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6232215-A5DB-97F9-B1EE-39C90F960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" b="4783"/>
          <a:stretch/>
        </p:blipFill>
        <p:spPr>
          <a:xfrm>
            <a:off x="5099823" y="10"/>
            <a:ext cx="7084393" cy="472348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18E58EA-3266-7161-BEC0-C2668D43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 fontScale="90000"/>
          </a:bodyPr>
          <a:lstStyle/>
          <a:p>
            <a:r>
              <a:rPr lang="sv-SE" dirty="0">
                <a:latin typeface="Source Sans Pro Semibold"/>
                <a:ea typeface="Source Sans Pro Semibold"/>
              </a:rPr>
              <a:t>Herrgården</a:t>
            </a:r>
            <a:r>
              <a:rPr lang="sv-SE" sz="3100" dirty="0">
                <a:latin typeface="Source Sans Pro Semibold"/>
                <a:ea typeface="Source Sans Pro Semibold"/>
              </a:rPr>
              <a:t> Förskoleklass</a:t>
            </a:r>
            <a:br>
              <a:rPr lang="sv-SE" sz="3100" dirty="0">
                <a:latin typeface="Source Sans Pro Semibold"/>
                <a:ea typeface="Source Sans Pro Semibold"/>
              </a:rPr>
            </a:br>
            <a:r>
              <a:rPr lang="sv-SE" sz="3100" dirty="0">
                <a:latin typeface="Source Sans Pro Semibold"/>
                <a:ea typeface="Source Sans Pro Semibold"/>
              </a:rPr>
              <a:t>Årskurs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DE56C-A9A7-60E7-4394-326114F56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>
            <a:normAutofit/>
          </a:bodyPr>
          <a:lstStyle/>
          <a:p>
            <a:r>
              <a:rPr lang="sv-SE"/>
              <a:t> 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88C24D59-6B82-537B-EBEE-9B8A627EB4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77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39827D-7B26-C431-F4D4-32FFCA41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0" y="241227"/>
            <a:ext cx="9500930" cy="993843"/>
          </a:xfrm>
        </p:spPr>
        <p:txBody>
          <a:bodyPr/>
          <a:lstStyle/>
          <a:p>
            <a:r>
              <a:rPr lang="sv-SE"/>
              <a:t>En dag i förskoleklass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05528D-8BC5-D043-585F-0395DC01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9" y="1235070"/>
            <a:ext cx="9819428" cy="47741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Samling och arbetspass 08.00-08.55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>
                <a:ea typeface="Calibri" panose="020F0502020204030204" pitchFamily="34" charset="0"/>
                <a:cs typeface="Times New Roman" panose="02020603050405020304" pitchFamily="18" charset="0"/>
              </a:rPr>
              <a:t>Fruktstund och högläsning 8.55-9.10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/>
                <a:ea typeface="Calibri"/>
                <a:cs typeface="Times New Roman"/>
              </a:rPr>
              <a:t>Förmiddagsrast 09.10 – </a:t>
            </a:r>
            <a:r>
              <a:rPr lang="sv-SE" spc="-20">
                <a:latin typeface="Source Sans Pro"/>
                <a:ea typeface="Calibri"/>
                <a:cs typeface="Times New Roman"/>
              </a:rPr>
              <a:t>09.50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/>
                <a:ea typeface="Calibri"/>
                <a:cs typeface="Times New Roman"/>
              </a:rPr>
              <a:t>Lektion </a:t>
            </a:r>
            <a:r>
              <a:rPr lang="sv-SE" spc="-20">
                <a:latin typeface="Source Sans Pro"/>
                <a:ea typeface="Calibri"/>
                <a:cs typeface="Times New Roman"/>
              </a:rPr>
              <a:t>09.50-10.30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 och rast 10.30 – 12.00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/>
                <a:ea typeface="Calibri"/>
                <a:cs typeface="Times New Roman"/>
              </a:rPr>
              <a:t>Lektion </a:t>
            </a:r>
            <a:r>
              <a:rPr lang="sv-SE" spc="-20">
                <a:latin typeface="Source Sans Pro"/>
                <a:ea typeface="Calibri"/>
                <a:cs typeface="Times New Roman"/>
              </a:rPr>
              <a:t>12.00-13.20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>
                <a:latin typeface="Source Sans Pro"/>
                <a:ea typeface="Calibri"/>
                <a:cs typeface="Times New Roman"/>
              </a:rPr>
              <a:t>Fritids 13.20-17.00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Mellanmål 14.00 - 14.30​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Utelek 14.30 - 15.00​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 på fritids 15.00 - 16.00 (Hämta innan eller efter aktiviteten)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15A9D6-0590-D7B2-654C-6E8DBDCB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EC470B53-81BD-D0F6-271E-08DD245FDE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/>
        </p:blipFill>
        <p:spPr>
          <a:xfrm>
            <a:off x="5103823" y="0"/>
            <a:ext cx="7076392" cy="472349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1D9013F-2246-ED80-53CB-BFD17074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/>
          </a:bodyPr>
          <a:lstStyle/>
          <a:p>
            <a:r>
              <a:rPr lang="sv-SE" dirty="0">
                <a:latin typeface="Source Sans Pro Semibold"/>
                <a:ea typeface="Source Sans Pro Semibold"/>
              </a:rPr>
              <a:t>Stora skolhuset</a:t>
            </a:r>
            <a:br>
              <a:rPr lang="sv-SE" dirty="0">
                <a:latin typeface="Source Sans Pro Semibold"/>
                <a:ea typeface="Source Sans Pro Semibold"/>
              </a:rPr>
            </a:br>
            <a:r>
              <a:rPr lang="sv-SE" sz="2800" dirty="0">
                <a:latin typeface="Source Sans Pro Semibold"/>
                <a:ea typeface="Source Sans Pro Semibold"/>
              </a:rPr>
              <a:t>Årskurs 4  </a:t>
            </a:r>
            <a:endParaRPr lang="sv-SE" dirty="0">
              <a:latin typeface="Source Sans Pro Semibold"/>
              <a:ea typeface="Source Sans Pro Semibold"/>
            </a:endParaRP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8AA3DC36-096B-5578-E135-B7CFF1D2E5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56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43D999-A3CE-D82A-196B-7DAA8848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67" y="216034"/>
            <a:ext cx="9371646" cy="1255857"/>
          </a:xfrm>
        </p:spPr>
        <p:txBody>
          <a:bodyPr/>
          <a:lstStyle/>
          <a:p>
            <a:r>
              <a:rPr lang="sv-SE"/>
              <a:t>En dag på mellanstadiet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CA2166-BCDB-C75F-3F66-CDEB4033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67" y="1592494"/>
            <a:ext cx="11100287" cy="46723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latin typeface="Source Sans Pro"/>
                <a:ea typeface="Source Sans Pro"/>
              </a:rPr>
              <a:t>8.00 Lektion </a:t>
            </a:r>
          </a:p>
          <a:p>
            <a:r>
              <a:rPr lang="sv-SE" dirty="0">
                <a:latin typeface="Source Sans Pro"/>
                <a:ea typeface="Source Sans Pro"/>
              </a:rPr>
              <a:t>9.30-9.50 Rast </a:t>
            </a:r>
          </a:p>
          <a:p>
            <a:r>
              <a:rPr lang="sv-SE" dirty="0">
                <a:latin typeface="Source Sans Pro"/>
                <a:ea typeface="Source Sans Pro"/>
              </a:rPr>
              <a:t>9.50 Lektion </a:t>
            </a:r>
          </a:p>
          <a:p>
            <a:r>
              <a:rPr lang="sv-SE" dirty="0">
                <a:latin typeface="Source Sans Pro"/>
                <a:ea typeface="Source Sans Pro"/>
              </a:rPr>
              <a:t>11.10/ 11.40 Lunch och lunchrast </a:t>
            </a:r>
          </a:p>
          <a:p>
            <a:r>
              <a:rPr lang="sv-SE" dirty="0">
                <a:latin typeface="Source Sans Pro"/>
                <a:ea typeface="Source Sans Pro"/>
              </a:rPr>
              <a:t>12.10 Lektion </a:t>
            </a:r>
          </a:p>
          <a:p>
            <a:r>
              <a:rPr lang="sv-SE" dirty="0">
                <a:latin typeface="Source Sans Pro"/>
                <a:ea typeface="Source Sans Pro"/>
              </a:rPr>
              <a:t>13.30 Slut för dagen (förutom torsdagar)</a:t>
            </a:r>
          </a:p>
          <a:p>
            <a:r>
              <a:rPr lang="sv-SE" dirty="0">
                <a:latin typeface="Source Sans Pro"/>
                <a:ea typeface="Source Sans Pro"/>
              </a:rPr>
              <a:t>15.00 Slut för dagen torsdag</a:t>
            </a:r>
          </a:p>
          <a:p>
            <a:r>
              <a:rPr lang="sv-SE" dirty="0">
                <a:latin typeface="Source Sans Pro"/>
                <a:ea typeface="Source Sans Pro"/>
              </a:rPr>
              <a:t>13.30 Fritidsklubb om man vill (ansök om plats). Är inte en del av skolans verksamhet.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24988CA-C44E-D3B2-0F86-0399C4ED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426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FF9E54082E2C44A60165E391DF1222" ma:contentTypeVersion="17" ma:contentTypeDescription="Skapa ett nytt dokument." ma:contentTypeScope="" ma:versionID="9a23f91eba53c06a3b87e5201b0d851f">
  <xsd:schema xmlns:xsd="http://www.w3.org/2001/XMLSchema" xmlns:xs="http://www.w3.org/2001/XMLSchema" xmlns:p="http://schemas.microsoft.com/office/2006/metadata/properties" xmlns:ns2="27b1af37-eca3-4d85-a907-23131142922e" xmlns:ns3="6052c1d5-176d-4581-b45d-15f9b266fd63" targetNamespace="http://schemas.microsoft.com/office/2006/metadata/properties" ma:root="true" ma:fieldsID="3644a2ab1a5d2774bbc3cc7d47d9da9a" ns2:_="" ns3:_="">
    <xsd:import namespace="27b1af37-eca3-4d85-a907-23131142922e"/>
    <xsd:import namespace="6052c1d5-176d-4581-b45d-15f9b266fd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1af37-eca3-4d85-a907-231311429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096207ad-ef36-41b4-a890-3b970be5e0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2c1d5-176d-4581-b45d-15f9b266fd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8b1e8d-b96b-4fe7-a96d-0378e257c567}" ma:internalName="TaxCatchAll" ma:showField="CatchAllData" ma:web="6052c1d5-176d-4581-b45d-15f9b266f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52c1d5-176d-4581-b45d-15f9b266fd63" xsi:nil="true"/>
    <lcf76f155ced4ddcb4097134ff3c332f xmlns="27b1af37-eca3-4d85-a907-2313114292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37F339-F292-47E1-A03B-396FDEB8447D}">
  <ds:schemaRefs>
    <ds:schemaRef ds:uri="27b1af37-eca3-4d85-a907-23131142922e"/>
    <ds:schemaRef ds:uri="6052c1d5-176d-4581-b45d-15f9b266fd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EE12D7-2B8D-43A9-90E1-8064C23A8C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C0C8BE-0824-40DF-A45A-1817813EB1A5}">
  <ds:schemaRefs>
    <ds:schemaRef ds:uri="27b1af37-eca3-4d85-a907-23131142922e"/>
    <ds:schemaRef ds:uri="6052c1d5-176d-4581-b45d-15f9b266fd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755</Words>
  <Application>Microsoft Office PowerPoint</Application>
  <PresentationFormat>Widescreen</PresentationFormat>
  <Paragraphs>149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Uppsala</vt:lpstr>
      <vt:lpstr>Öppet hus  Bälinge skola </vt:lpstr>
      <vt:lpstr>Presentation av oss </vt:lpstr>
      <vt:lpstr>Bälinge skolas vision  </vt:lpstr>
      <vt:lpstr>Skolan </vt:lpstr>
      <vt:lpstr>Tider på skolan </vt:lpstr>
      <vt:lpstr>Herrgården Förskoleklass Årskurs 1</vt:lpstr>
      <vt:lpstr>En dag i förskoleklass </vt:lpstr>
      <vt:lpstr>Stora skolhuset Årskurs 4  </vt:lpstr>
      <vt:lpstr>En dag på mellanstadiet </vt:lpstr>
      <vt:lpstr>Rast </vt:lpstr>
      <vt:lpstr>Elevhälsoteamet </vt:lpstr>
      <vt:lpstr>Elevhälsoteam</vt:lpstr>
      <vt:lpstr>Fritidshemmet </vt:lpstr>
      <vt:lpstr>Vad är extra bra på Bälinge skola? </vt:lpstr>
      <vt:lpstr>Vad händer om ni väljer Bälinge skola?</vt:lpstr>
      <vt:lpstr>Att tänka på vid val av skola </vt:lpstr>
      <vt:lpstr>Kontaktmöjligheter vid ytterligare frågor</vt:lpstr>
      <vt:lpstr>Rundtur i skolans lokaler </vt:lpstr>
      <vt:lpstr>PowerPoint 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Palm Anna-Kari</dc:creator>
  <cp:lastModifiedBy>Jacobson Pernilla (Bälinge skolan)</cp:lastModifiedBy>
  <cp:revision>113</cp:revision>
  <cp:lastPrinted>2022-06-14T12:03:57Z</cp:lastPrinted>
  <dcterms:created xsi:type="dcterms:W3CDTF">2018-06-29T08:36:21Z</dcterms:created>
  <dcterms:modified xsi:type="dcterms:W3CDTF">2026-01-15T11:44:53Z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0x010100BBFF9E54082E2C44A60165E391DF1222</vt:lpwstr>
  </property>
</Properties>
</file>